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2"/>
    <p:restoredTop sz="94551"/>
  </p:normalViewPr>
  <p:slideViewPr>
    <p:cSldViewPr snapToGrid="0" snapToObjects="1">
      <p:cViewPr varScale="1">
        <p:scale>
          <a:sx n="101" d="100"/>
          <a:sy n="101" d="100"/>
        </p:scale>
        <p:origin x="7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704D1-C2E1-604D-B315-38AA7077D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328EA64-0046-6042-A830-094CF1B3A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E7BCD08-B7DD-1E47-A6DB-97736ACBF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426-694D-8540-9302-8DDD3D6776EA}" type="datetimeFigureOut">
              <a:rPr lang="da-DK" smtClean="0"/>
              <a:t>29.01.2023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28661DE-F9A9-634C-B2D2-3A2A65C70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8F87B11-BFD8-F046-AB2A-C61508C82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38C-B5E1-774F-A61C-2216052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04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5AC33-A611-1D4C-87B9-DAC57F7B6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21218D4-D20F-474D-AC64-E59F16747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9758E74-527D-6B40-B483-F9AC0597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426-694D-8540-9302-8DDD3D6776EA}" type="datetimeFigureOut">
              <a:rPr lang="da-DK" smtClean="0"/>
              <a:t>29.01.2023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71B52CA-1EBE-4A43-8189-13D1CF029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1E10964-CF5C-1C49-AAEE-5F5F17AB0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38C-B5E1-774F-A61C-2216052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547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1399002-9C3E-9043-9517-CF4AA3610B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F359425-2F6F-5D47-B1F6-DFAD7965F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093E95C-709F-C34C-B0DA-6FE9A02E6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426-694D-8540-9302-8DDD3D6776EA}" type="datetimeFigureOut">
              <a:rPr lang="da-DK" smtClean="0"/>
              <a:t>29.01.2023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AB3555-1604-C748-8945-E8489BB77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604F559-44DF-E840-B1C4-7FEF98D6C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38C-B5E1-774F-A61C-2216052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424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4E21BE-9B90-A445-A690-86975BB5D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335B460-24D1-474A-9614-12159294C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328781E-E135-A14F-B3DC-3938E4F6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426-694D-8540-9302-8DDD3D6776EA}" type="datetimeFigureOut">
              <a:rPr lang="da-DK" smtClean="0"/>
              <a:t>29.01.2023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68E6F78-6CCC-734F-94E7-D432E29BC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46086CA-2296-3143-9095-42CCD5FD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38C-B5E1-774F-A61C-2216052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468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0DAB78-9AB4-3144-B341-A8EC9136E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A2915B1-C4AB-E441-9A20-E55F9C2FA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E31BF1C-8B4C-D944-926A-884A916CD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426-694D-8540-9302-8DDD3D6776EA}" type="datetimeFigureOut">
              <a:rPr lang="da-DK" smtClean="0"/>
              <a:t>29.01.2023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E044636-681A-FD4A-AF00-E88471850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8EBFD8-2D9E-1B48-B26F-EDB71A3D5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38C-B5E1-774F-A61C-2216052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14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21252-95EA-6045-9EB8-D72BAE812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C7B3C3F-FBF1-F441-B3FC-ECD539BEA0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FD311FD-CF21-5D4A-9C1F-E164E3607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746BC53-D67E-4E45-BC49-ABB0194F8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426-694D-8540-9302-8DDD3D6776EA}" type="datetimeFigureOut">
              <a:rPr lang="da-DK" smtClean="0"/>
              <a:t>29.01.2023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8E19655-9812-E541-A97A-E5CFB632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3C420CD-6750-3B46-A41A-B2A659EB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38C-B5E1-774F-A61C-2216052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560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F6AAB7-39F5-E942-93D5-B51B7E06E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F09591F-E752-1149-8BA2-768E677A9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0360FC8-FC47-F542-B5D0-79DCF3D3B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8484160-3EA5-7B4A-BCD0-4DAE7585A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69D5A36-ED77-1D42-83C4-C49DF203E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05F2C60F-F2B6-A043-B9C4-EA3DC0E4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426-694D-8540-9302-8DDD3D6776EA}" type="datetimeFigureOut">
              <a:rPr lang="da-DK" smtClean="0"/>
              <a:t>29.01.2023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44882D8-49AB-D244-A1FC-9D60D03B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8C9C81E-75C7-FC4B-BB07-FEC2D85C1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38C-B5E1-774F-A61C-2216052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861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3A8DF-D54C-9847-BE95-C2604B414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B28EF31-5313-D248-AE2F-E409CDB49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426-694D-8540-9302-8DDD3D6776EA}" type="datetimeFigureOut">
              <a:rPr lang="da-DK" smtClean="0"/>
              <a:t>29.01.2023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C43A82A-1860-494A-8DDF-439D9983E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75FD64F-9037-8748-A92A-79F829E86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38C-B5E1-774F-A61C-2216052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639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8443D18-C660-294D-9CE7-C2D15FE1A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426-694D-8540-9302-8DDD3D6776EA}" type="datetimeFigureOut">
              <a:rPr lang="da-DK" smtClean="0"/>
              <a:t>29.01.2023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F5A355E-1E6C-7544-813E-BA4A577C7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F666AF1-86D3-514D-882E-17261D1E0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38C-B5E1-774F-A61C-2216052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410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5C9235-44BF-3A4F-8870-5B3F49BEA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E1F5F6-31E0-2043-8FC0-304F16980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8835B20-A931-024A-B8AD-572E58BEF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53BA768-9917-2041-B7E5-4B9AC7EA4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426-694D-8540-9302-8DDD3D6776EA}" type="datetimeFigureOut">
              <a:rPr lang="da-DK" smtClean="0"/>
              <a:t>29.01.2023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F3543E3-FE52-E147-8807-341CEB8C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CE1FCF6-703F-B642-8A13-37C8F6A9A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38C-B5E1-774F-A61C-2216052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752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7FA0B-B386-A043-8DF2-7EF9939AE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2BE10A9-E74A-864F-852C-48A7B110F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35F9741-222D-C747-907B-7DC7F9398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DCC3CE9-94CB-974C-84EA-D8B1A1E2A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5426-694D-8540-9302-8DDD3D6776EA}" type="datetimeFigureOut">
              <a:rPr lang="da-DK" smtClean="0"/>
              <a:t>29.01.2023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D602E3C-338D-FE4C-AB00-3DA7448E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C75CAE8-3F76-8442-9D72-4975CC4D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38C-B5E1-774F-A61C-2216052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833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35B0279-9871-1F4C-A8BE-CCA99E6E3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A3F591E-7937-B04A-B943-2D20C7BFD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3386C9-8581-3E49-9D77-4FB391D2BC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45426-694D-8540-9302-8DDD3D6776EA}" type="datetimeFigureOut">
              <a:rPr lang="da-DK" smtClean="0"/>
              <a:t>29.01.2023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8329588-D943-0040-B226-072C504947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ACD023E-2865-9A40-A021-D75E5CCACC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F38C-B5E1-774F-A61C-2216052C54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075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t.dk/da/Viden/Uddannelse/Uddannelse-af-speciallaeger/Specialespecifikke-kurse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F1DFED-057B-754C-8252-4F9F79D27F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Aflønning DFMS</a:t>
            </a:r>
            <a:br>
              <a:rPr lang="da-DK" dirty="0"/>
            </a:br>
            <a:r>
              <a:rPr lang="da-DK" dirty="0"/>
              <a:t>kurser og modul-kurser </a:t>
            </a:r>
            <a:br>
              <a:rPr lang="da-DK" dirty="0"/>
            </a:br>
            <a:r>
              <a:rPr lang="da-DK" sz="4000" dirty="0"/>
              <a:t>vedtaget på bestyrelsesmøde 28/10-2022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53D7B36-0AC8-AA4E-889C-254601C01F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Bestyrelsen besluttede, at ensrette aflønning ved kurser afholdt af DFMS, og at vi fremover følger </a:t>
            </a:r>
            <a:r>
              <a:rPr lang="da-DK" dirty="0" err="1"/>
              <a:t>SST’s</a:t>
            </a:r>
            <a:r>
              <a:rPr lang="da-DK" dirty="0"/>
              <a:t> takster for aflønning ved specialespecifikke kurser, dog med mulighed for at tilknytte 2 kursuslederhonorarer til hvert kursus.</a:t>
            </a:r>
          </a:p>
        </p:txBody>
      </p:sp>
    </p:spTree>
    <p:extLst>
      <p:ext uri="{BB962C8B-B14F-4D97-AF65-F5344CB8AC3E}">
        <p14:creationId xmlns:p14="http://schemas.microsoft.com/office/powerpoint/2010/main" val="277531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26E0444B-7CEB-CB4E-9949-D2F315304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164664"/>
              </p:ext>
            </p:extLst>
          </p:nvPr>
        </p:nvGraphicFramePr>
        <p:xfrm>
          <a:off x="104503" y="104503"/>
          <a:ext cx="11965577" cy="6925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497">
                  <a:extLst>
                    <a:ext uri="{9D8B030D-6E8A-4147-A177-3AD203B41FA5}">
                      <a16:colId xmlns:a16="http://schemas.microsoft.com/office/drawing/2014/main" val="3890160937"/>
                    </a:ext>
                  </a:extLst>
                </a:gridCol>
                <a:gridCol w="4508500">
                  <a:extLst>
                    <a:ext uri="{9D8B030D-6E8A-4147-A177-3AD203B41FA5}">
                      <a16:colId xmlns:a16="http://schemas.microsoft.com/office/drawing/2014/main" val="313905738"/>
                    </a:ext>
                  </a:extLst>
                </a:gridCol>
                <a:gridCol w="4513580">
                  <a:extLst>
                    <a:ext uri="{9D8B030D-6E8A-4147-A177-3AD203B41FA5}">
                      <a16:colId xmlns:a16="http://schemas.microsoft.com/office/drawing/2014/main" val="3027897134"/>
                    </a:ext>
                  </a:extLst>
                </a:gridCol>
              </a:tblGrid>
              <a:tr h="1761490">
                <a:tc>
                  <a:txBody>
                    <a:bodyPr/>
                    <a:lstStyle/>
                    <a:p>
                      <a:r>
                        <a:rPr lang="da-DK"/>
                        <a:t>SST-takster</a:t>
                      </a:r>
                      <a:endParaRPr lang="da-DK" dirty="0"/>
                    </a:p>
                    <a:p>
                      <a:r>
                        <a:rPr lang="da-DK" dirty="0"/>
                        <a:t>Gældende takster findes her: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https://www.sst.dk/da/Viden/Uddannelse/Uddannelse-af-speciallaeger/Specialespecifikke-kurser</a:t>
                      </a:r>
                      <a:endParaRPr lang="da-DK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226630"/>
                  </a:ext>
                </a:extLst>
              </a:tr>
              <a:tr h="2039620">
                <a:tc>
                  <a:txBody>
                    <a:bodyPr/>
                    <a:lstStyle/>
                    <a:p>
                      <a:r>
                        <a:rPr lang="da-DK" dirty="0"/>
                        <a:t>Kursusledelse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Pr 2022 8000 </a:t>
                      </a:r>
                      <a:r>
                        <a:rPr lang="da-DK" dirty="0" err="1"/>
                        <a:t>kr</a:t>
                      </a:r>
                      <a:endParaRPr lang="da-DK" dirty="0"/>
                    </a:p>
                    <a:p>
                      <a:pPr algn="l"/>
                      <a:r>
                        <a:rPr lang="da-DK" dirty="0"/>
                        <a:t>Der udbetales højst </a:t>
                      </a:r>
                      <a:r>
                        <a:rPr lang="da-DK" dirty="0" err="1"/>
                        <a:t>sv.t</a:t>
                      </a:r>
                      <a:r>
                        <a:rPr lang="da-DK" dirty="0"/>
                        <a:t>. 2 kursusledergebyrer pr modulkursus.</a:t>
                      </a:r>
                    </a:p>
                    <a:p>
                      <a:pPr algn="l"/>
                      <a:r>
                        <a:rPr lang="da-DK" dirty="0"/>
                        <a:t>En kursusleder kan højst få et kursusledergebyr pr kursus.</a:t>
                      </a:r>
                    </a:p>
                    <a:p>
                      <a:pPr algn="l"/>
                      <a:r>
                        <a:rPr lang="da-DK" dirty="0"/>
                        <a:t>Ved mere end 2 kursusledere deles kursusledergebyret.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Pr 2022 8000 </a:t>
                      </a:r>
                      <a:r>
                        <a:rPr lang="da-DK" dirty="0" err="1"/>
                        <a:t>kr</a:t>
                      </a:r>
                      <a:endParaRPr lang="da-DK" dirty="0"/>
                    </a:p>
                    <a:p>
                      <a:pPr algn="l"/>
                      <a:r>
                        <a:rPr lang="da-DK" dirty="0"/>
                        <a:t>Der udbetales højst </a:t>
                      </a:r>
                      <a:r>
                        <a:rPr lang="da-DK" dirty="0" err="1"/>
                        <a:t>sv.t</a:t>
                      </a:r>
                      <a:r>
                        <a:rPr lang="da-DK" dirty="0"/>
                        <a:t>. 2 kursusledergebyrer pr kursus.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En kursusleder kan højst få et kursusledergebyr pr kursus.</a:t>
                      </a:r>
                    </a:p>
                    <a:p>
                      <a:pPr algn="l"/>
                      <a:r>
                        <a:rPr lang="da-DK" dirty="0"/>
                        <a:t>Ved mere end 2 kursusledere deles kursusledergebyret.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957960"/>
                  </a:ext>
                </a:extLst>
              </a:tr>
              <a:tr h="1483360">
                <a:tc>
                  <a:txBody>
                    <a:bodyPr/>
                    <a:lstStyle/>
                    <a:p>
                      <a:r>
                        <a:rPr lang="da-DK" dirty="0"/>
                        <a:t>Undervisning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1786,85 </a:t>
                      </a:r>
                      <a:r>
                        <a:rPr lang="da-DK" dirty="0" err="1"/>
                        <a:t>kr</a:t>
                      </a:r>
                      <a:r>
                        <a:rPr lang="da-DK" dirty="0"/>
                        <a:t>/45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1786,85 </a:t>
                      </a:r>
                      <a:r>
                        <a:rPr lang="da-DK" dirty="0" err="1"/>
                        <a:t>kr</a:t>
                      </a:r>
                      <a:r>
                        <a:rPr lang="da-DK" dirty="0"/>
                        <a:t>/45 min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Underviser aflønnes minimum for 2 lektioner a’ 45 min. Hvis underviser har mere end 2 lektioner aflønnes herefter med 1786,85 </a:t>
                      </a:r>
                      <a:r>
                        <a:rPr lang="da-DK" dirty="0" err="1"/>
                        <a:t>kr</a:t>
                      </a:r>
                      <a:r>
                        <a:rPr lang="da-DK" dirty="0"/>
                        <a:t>/45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89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Diskussion/påbegyndt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446,71 </a:t>
                      </a:r>
                      <a:r>
                        <a:rPr lang="da-DK" dirty="0" err="1"/>
                        <a:t>kr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446,71 </a:t>
                      </a:r>
                      <a:r>
                        <a:rPr lang="da-DK" dirty="0" err="1"/>
                        <a:t>kr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19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Medhjælp/time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295,61 </a:t>
                      </a:r>
                      <a:r>
                        <a:rPr lang="da-DK" dirty="0" err="1"/>
                        <a:t>kr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295,61  </a:t>
                      </a:r>
                      <a:r>
                        <a:rPr lang="da-DK" dirty="0" err="1"/>
                        <a:t>kr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504281"/>
                  </a:ext>
                </a:extLst>
              </a:tr>
              <a:tr h="648970">
                <a:tc>
                  <a:txBody>
                    <a:bodyPr/>
                    <a:lstStyle/>
                    <a:p>
                      <a:r>
                        <a:rPr lang="da-DK" dirty="0"/>
                        <a:t>Figuranter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Gave til 200 </a:t>
                      </a:r>
                      <a:r>
                        <a:rPr lang="da-DK" dirty="0" err="1"/>
                        <a:t>kr</a:t>
                      </a:r>
                      <a:r>
                        <a:rPr lang="da-DK" dirty="0"/>
                        <a:t> </a:t>
                      </a:r>
                    </a:p>
                    <a:p>
                      <a:r>
                        <a:rPr lang="da-DK" dirty="0"/>
                        <a:t>(ikke gavekort, da det er skattepligtigt)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Gave til 200 </a:t>
                      </a:r>
                      <a:r>
                        <a:rPr lang="da-DK" dirty="0" err="1"/>
                        <a:t>kr</a:t>
                      </a:r>
                      <a:r>
                        <a:rPr lang="da-DK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(ikke gavekort, da det er skattepligtigt)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77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0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221</Words>
  <Application>Microsoft Macintosh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Aflønning DFMS kurser og modul-kurser  vedtaget på bestyrelsesmøde 28/10-2022</vt:lpstr>
      <vt:lpstr>PowerPoint-præsentation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Thea Lousen</dc:creator>
  <cp:lastModifiedBy>Thea Lousen</cp:lastModifiedBy>
  <cp:revision>18</cp:revision>
  <dcterms:created xsi:type="dcterms:W3CDTF">2022-10-27T11:07:17Z</dcterms:created>
  <dcterms:modified xsi:type="dcterms:W3CDTF">2023-01-29T12:44:48Z</dcterms:modified>
</cp:coreProperties>
</file>